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24"/>
  </p:notesMasterIdLst>
  <p:sldIdLst>
    <p:sldId id="256" r:id="rId2"/>
    <p:sldId id="300" r:id="rId3"/>
    <p:sldId id="258" r:id="rId4"/>
    <p:sldId id="259" r:id="rId5"/>
    <p:sldId id="316" r:id="rId6"/>
    <p:sldId id="317" r:id="rId7"/>
    <p:sldId id="318" r:id="rId8"/>
    <p:sldId id="319" r:id="rId9"/>
    <p:sldId id="320" r:id="rId10"/>
    <p:sldId id="321" r:id="rId11"/>
    <p:sldId id="314" r:id="rId12"/>
    <p:sldId id="263" r:id="rId13"/>
    <p:sldId id="286" r:id="rId14"/>
    <p:sldId id="287" r:id="rId15"/>
    <p:sldId id="310" r:id="rId16"/>
    <p:sldId id="312" r:id="rId17"/>
    <p:sldId id="280" r:id="rId18"/>
    <p:sldId id="315" r:id="rId19"/>
    <p:sldId id="281" r:id="rId20"/>
    <p:sldId id="326" r:id="rId21"/>
    <p:sldId id="325" r:id="rId22"/>
    <p:sldId id="32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 autoAdjust="0"/>
    <p:restoredTop sz="94660"/>
  </p:normalViewPr>
  <p:slideViewPr>
    <p:cSldViewPr>
      <p:cViewPr>
        <p:scale>
          <a:sx n="77" d="100"/>
          <a:sy n="77" d="100"/>
        </p:scale>
        <p:origin x="-1272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D3C64-79ED-4CD3-94A8-E34E079847A3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7B7EB-9603-4113-BA8C-A92C0599DB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386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7B7EB-9603-4113-BA8C-A92C0599DBC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D2938A6-866A-4A76-A47B-6E8FE64B6836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6E1454C-305B-40B4-8391-9659E7651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938A6-866A-4A76-A47B-6E8FE64B6836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E1454C-305B-40B4-8391-9659E7651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938A6-866A-4A76-A47B-6E8FE64B6836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E1454C-305B-40B4-8391-9659E7651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A2B1042-6FDC-4C41-A46C-726C6DED54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04BB9E0-EFF7-4584-9831-F8DF76381F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1_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8D070BC-F854-4AAE-985B-3F472A6F36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2F96447-29FD-4B36-96CF-32BC611C6C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938A6-866A-4A76-A47B-6E8FE64B6836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E1454C-305B-40B4-8391-9659E76519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938A6-866A-4A76-A47B-6E8FE64B6836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E1454C-305B-40B4-8391-9659E76519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938A6-866A-4A76-A47B-6E8FE64B6836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E1454C-305B-40B4-8391-9659E76519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938A6-866A-4A76-A47B-6E8FE64B6836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E1454C-305B-40B4-8391-9659E7651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938A6-866A-4A76-A47B-6E8FE64B6836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E1454C-305B-40B4-8391-9659E76519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938A6-866A-4A76-A47B-6E8FE64B6836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E1454C-305B-40B4-8391-9659E7651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D2938A6-866A-4A76-A47B-6E8FE64B6836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E1454C-305B-40B4-8391-9659E7651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D2938A6-866A-4A76-A47B-6E8FE64B6836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6E1454C-305B-40B4-8391-9659E76519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7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D2938A6-866A-4A76-A47B-6E8FE64B6836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6E1454C-305B-40B4-8391-9659E7651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340768"/>
            <a:ext cx="7772400" cy="231360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200" dirty="0" smtClean="0">
                <a:solidFill>
                  <a:schemeClr val="bg1"/>
                </a:solidFill>
                <a:latin typeface="Bookman Old Style" pitchFamily="18" charset="0"/>
              </a:rPr>
              <a:t>Нормативно-правовые акты в первые годы советской власти</a:t>
            </a:r>
            <a:endParaRPr lang="ru-RU" sz="4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3861048"/>
            <a:ext cx="4355976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Bookman Old Style" pitchFamily="18" charset="0"/>
              </a:rPr>
              <a:t>Подготовил:</a:t>
            </a:r>
          </a:p>
          <a:p>
            <a:r>
              <a:rPr lang="ru-RU" sz="2000" dirty="0" smtClean="0">
                <a:latin typeface="Bookman Old Style" pitchFamily="18" charset="0"/>
              </a:rPr>
              <a:t>Преподаватель </a:t>
            </a:r>
            <a:r>
              <a:rPr lang="ru-RU" sz="2000" dirty="0" smtClean="0">
                <a:latin typeface="Bookman Old Style" pitchFamily="18" charset="0"/>
              </a:rPr>
              <a:t>социально-гуманитарных дисциплин</a:t>
            </a:r>
            <a:endParaRPr lang="ru-RU" sz="2000" dirty="0" smtClean="0">
              <a:latin typeface="Bookman Old Style" pitchFamily="18" charset="0"/>
            </a:endParaRPr>
          </a:p>
          <a:p>
            <a:r>
              <a:rPr lang="ru-RU" sz="2000" dirty="0" smtClean="0">
                <a:latin typeface="Bookman Old Style" pitchFamily="18" charset="0"/>
              </a:rPr>
              <a:t>Н.Н. Вазиева </a:t>
            </a:r>
            <a:endParaRPr lang="ru-RU" sz="2000" dirty="0"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Комитет по военным и морским делам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45058" name="Picture 2" descr="C:\Users\Uylay\Desktop\крыленк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2110680" cy="295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39552" y="5003884"/>
            <a:ext cx="22322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Н. В. Крыленко</a:t>
            </a:r>
            <a:endParaRPr lang="ru-RU" dirty="0"/>
          </a:p>
        </p:txBody>
      </p:sp>
      <p:pic>
        <p:nvPicPr>
          <p:cNvPr id="45059" name="Picture 3" descr="C:\Users\Uylay\Desktop\антон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916832"/>
            <a:ext cx="3048480" cy="4176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43808" y="6165304"/>
            <a:ext cx="309634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В. А. Антонов-Овсеенко</a:t>
            </a:r>
            <a:endParaRPr lang="ru-RU" dirty="0"/>
          </a:p>
        </p:txBody>
      </p:sp>
      <p:pic>
        <p:nvPicPr>
          <p:cNvPr id="45060" name="Picture 4" descr="C:\Users\Uylay\Desktop\дыбенк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628800"/>
            <a:ext cx="2843808" cy="39621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372200" y="5661248"/>
            <a:ext cx="207878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П. Е </a:t>
            </a:r>
            <a:r>
              <a:rPr lang="ru-RU" dirty="0" err="1" smtClean="0"/>
              <a:t>Дыбенко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188640"/>
            <a:ext cx="8064896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Декларация </a:t>
            </a:r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прав Народов </a:t>
            </a:r>
            <a:r>
              <a:rPr lang="ru-RU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России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35836" y="1484784"/>
            <a:ext cx="4929222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Равенство народов России.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35836" y="2199164"/>
            <a:ext cx="4929222" cy="18573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Право на самоопределение вплоть до отделения и образование самостоятельных государств.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07274" y="4199428"/>
            <a:ext cx="4929222" cy="8572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Отмена национальных и религиозных привилегий.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07274" y="5270998"/>
            <a:ext cx="4929222" cy="8572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Свободное развитие национальных меньшинств.</a:t>
            </a:r>
          </a:p>
        </p:txBody>
      </p:sp>
      <p:pic>
        <p:nvPicPr>
          <p:cNvPr id="16" name="Содержимое 15" descr="revolution_declaration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52040" y="1052736"/>
            <a:ext cx="3671888" cy="5616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mg1.1tv.ru/imgsize460x345/PR2009071516373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" y="1502053"/>
            <a:ext cx="4681703" cy="351127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827584" y="149731"/>
            <a:ext cx="7416824" cy="10156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Декрет об уничтожении сословий и гражданских чинов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72066" y="1573476"/>
            <a:ext cx="3786214" cy="18573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Ликвидировано деление общества на дворян, купцов, крестьян, мещан.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43504" y="3645178"/>
            <a:ext cx="3786214" cy="12858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Отменены княжеские, графские и иные титулы.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22255" y="5283205"/>
            <a:ext cx="6418744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Все население России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Граждане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Российской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Республики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9256" cy="108498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hangingPunct="1"/>
            <a:r>
              <a:rPr lang="ru-RU" sz="220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Декрет СНК  о свободе совести, церковных и религиозных обществах  20 января 1918 г.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4016" y="1484784"/>
            <a:ext cx="8820472" cy="5184576"/>
          </a:xfr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sz="2200" b="1" dirty="0" smtClean="0">
                <a:latin typeface="Georgia" pitchFamily="18" charset="0"/>
              </a:rPr>
              <a:t>Церковь отделяется от государства.</a:t>
            </a:r>
          </a:p>
          <a:p>
            <a:pPr eaLnBrk="1" hangingPunct="1">
              <a:defRPr/>
            </a:pPr>
            <a:r>
              <a:rPr lang="ru-RU" sz="2200" b="1" dirty="0" smtClean="0">
                <a:latin typeface="Georgia" pitchFamily="18" charset="0"/>
              </a:rPr>
              <a:t>Свободное исполнение религиозных обрядов обеспечивается постольку, поскольку они не нарушают общественного порядка и не сопровождаются посягательством на права граждан и Советской республики. </a:t>
            </a:r>
          </a:p>
          <a:p>
            <a:pPr eaLnBrk="1" hangingPunct="1">
              <a:defRPr/>
            </a:pPr>
            <a:r>
              <a:rPr lang="ru-RU" sz="2200" b="1" dirty="0" smtClean="0">
                <a:latin typeface="Georgia" pitchFamily="18" charset="0"/>
              </a:rPr>
              <a:t>Школа отделяется от церкви.</a:t>
            </a:r>
          </a:p>
          <a:p>
            <a:pPr eaLnBrk="1" hangingPunct="1">
              <a:defRPr/>
            </a:pPr>
            <a:r>
              <a:rPr lang="ru-RU" sz="2200" b="1" dirty="0" smtClean="0">
                <a:latin typeface="Georgia" pitchFamily="18" charset="0"/>
              </a:rPr>
              <a:t>Акты гражданского состояния ведутся исключительно гражданской властью: отделами записи браков и рождений. </a:t>
            </a:r>
          </a:p>
          <a:p>
            <a:pPr eaLnBrk="1" hangingPunct="1">
              <a:defRPr/>
            </a:pPr>
            <a:r>
              <a:rPr lang="ru-RU" sz="2200" b="1" dirty="0" smtClean="0">
                <a:latin typeface="Georgia" pitchFamily="18" charset="0"/>
              </a:rPr>
              <a:t>Все имущества существующих в России церковных и религиозных обществ объявляются народным достоянием. Здания и предметы, предназначенные специально для богослужебных целей, отдаются, по особым постановлениям местной или центральной государственной власти. </a:t>
            </a:r>
            <a:endParaRPr lang="ru-RU" sz="2200" b="1" dirty="0"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:\Готовые презентации\Складывание сов. гос-ва\izo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0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857750" y="500063"/>
            <a:ext cx="4286250" cy="506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3200" b="1" dirty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Вводилось новое летоисчисление: по новому календарю время передвинулось на 2 недели вперед </a:t>
            </a:r>
            <a:endParaRPr lang="ru-RU" sz="3200" b="1" dirty="0" smtClean="0">
              <a:solidFill>
                <a:schemeClr val="bg1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32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(</a:t>
            </a:r>
            <a:r>
              <a:rPr lang="ru-RU" sz="3200" b="1" dirty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переход на григорианский календарь</a:t>
            </a:r>
            <a:r>
              <a:rPr lang="ru-RU" sz="3200" dirty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).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428625" y="285750"/>
            <a:ext cx="8572500" cy="714375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Продовольственная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диктатура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7158" y="3929066"/>
            <a:ext cx="8643998" cy="2786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Bookman Old Style" pitchFamily="18" charset="0"/>
                <a:cs typeface="Arial" pitchFamily="34" charset="0"/>
              </a:rPr>
              <a:t>Весной 1918 г. ситуация значительно ухудшилась. Резко снизилось количество хлеба, поставляемого на рынок, над страной нависла угроза голода. Крестьяне не хотели продавать хлеб государству по низким ценам, тем более что и купить на деньги было нечего: промышленность и торговля не работали. </a:t>
            </a:r>
            <a:endParaRPr lang="ru-RU" sz="2400" b="1" dirty="0">
              <a:solidFill>
                <a:srgbClr val="FF0000"/>
              </a:solidFill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54274" name="Picture 2" descr="http://img.beta.rian.ru/images/24694/60/246946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5" y="1143000"/>
            <a:ext cx="3571875" cy="266541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4276" name="Picture 4" descr="http://i046.radikal.ru/0904/85/0f5ab7d87f90.jpg"/>
          <p:cNvPicPr>
            <a:picLocks noChangeAspect="1" noChangeArrowheads="1"/>
          </p:cNvPicPr>
          <p:nvPr/>
        </p:nvPicPr>
        <p:blipFill>
          <a:blip r:embed="rId3" cstate="print"/>
          <a:srcRect r="-1"/>
          <a:stretch>
            <a:fillRect/>
          </a:stretch>
        </p:blipFill>
        <p:spPr bwMode="auto">
          <a:xfrm>
            <a:off x="642938" y="1143000"/>
            <a:ext cx="4214812" cy="268763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428625" y="116632"/>
            <a:ext cx="8572500" cy="883493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Аграрная политика. Продовольственная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диктатура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3573016"/>
            <a:ext cx="9144000" cy="32849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>
                <a:latin typeface="Bookman Old Style" pitchFamily="18" charset="0"/>
                <a:cs typeface="Arial" pitchFamily="34" charset="0"/>
              </a:rPr>
              <a:t>Правительство ужесточило курс в отношении крестьянства, решив силой отобрать у него хлеб. 13 мая 1918 г. были установлены нормы потребления. Весь хлеб, превышавший эти нормы, получил название излишков и подлежал насильственному изъятию. Те, кто не отдавал свой хлеб, считались </a:t>
            </a:r>
            <a:r>
              <a:rPr lang="ru-RU" sz="2300" b="1" u="sng" dirty="0">
                <a:latin typeface="Bookman Old Style" pitchFamily="18" charset="0"/>
                <a:cs typeface="Arial" pitchFamily="34" charset="0"/>
              </a:rPr>
              <a:t>врагами народа</a:t>
            </a:r>
            <a:r>
              <a:rPr lang="ru-RU" sz="2300" b="1" dirty="0">
                <a:latin typeface="Bookman Old Style" pitchFamily="18" charset="0"/>
                <a:cs typeface="Arial" pitchFamily="34" charset="0"/>
              </a:rPr>
              <a:t>. Создавались вооруженные продотряды с чрезвычайными полномочиями.</a:t>
            </a:r>
          </a:p>
        </p:txBody>
      </p:sp>
      <p:pic>
        <p:nvPicPr>
          <p:cNvPr id="52226" name="Picture 2" descr="http://fmimg.finmarket.ru/anl/ZIMA05/prodrazverst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1143000"/>
            <a:ext cx="3143250" cy="23114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2228" name="Picture 4" descr="http://www.clow.ru/a-rushist/img/097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1143000"/>
            <a:ext cx="3000375" cy="2286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1285875" y="142875"/>
            <a:ext cx="6715125" cy="714375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Принятие Конституции 1918 г.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8596" y="1000108"/>
            <a:ext cx="4572064" cy="564360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Главным итогом работы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V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Всероссийского съезда Советов в июле 1918 г. стало принятие </a:t>
            </a:r>
            <a:r>
              <a:rPr lang="ru-RU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Конституции РСФСР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. Она законодательно оформила установление </a:t>
            </a:r>
            <a:r>
              <a:rPr lang="ru-RU" sz="2400" b="1" u="sng" dirty="0">
                <a:latin typeface="Arial" pitchFamily="34" charset="0"/>
                <a:cs typeface="Arial" pitchFamily="34" charset="0"/>
              </a:rPr>
              <a:t>диктатуры пролетариата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в форме </a:t>
            </a:r>
            <a:r>
              <a:rPr lang="ru-RU" sz="2400" b="1" u="sng" dirty="0">
                <a:latin typeface="Arial" pitchFamily="34" charset="0"/>
                <a:cs typeface="Arial" pitchFamily="34" charset="0"/>
              </a:rPr>
              <a:t>советской власти.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Диктатура пролетариата вводилась с целью подавления буржуазии, уничтожения эксплуатации и построения социализма. 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8" descr="Рисунок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214437"/>
            <a:ext cx="3456062" cy="528739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28596" y="928670"/>
            <a:ext cx="4572064" cy="579600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Bookman Old Style" pitchFamily="18" charset="0"/>
                <a:cs typeface="Arial" pitchFamily="34" charset="0"/>
              </a:rPr>
              <a:t>В Конституции закреплялось федеративное устройство страны и ее название — </a:t>
            </a:r>
            <a:r>
              <a:rPr lang="ru-RU" sz="2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Российская Социалистическая Федеративная Советская Республика (РСФСР). </a:t>
            </a:r>
            <a:r>
              <a:rPr lang="ru-RU" sz="2200" b="1" dirty="0">
                <a:latin typeface="Bookman Old Style" pitchFamily="18" charset="0"/>
                <a:cs typeface="Arial" pitchFamily="34" charset="0"/>
              </a:rPr>
              <a:t>Высшим органом власти признавался </a:t>
            </a:r>
            <a:r>
              <a:rPr lang="ru-RU" sz="2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Всероссийский съезд Советов,</a:t>
            </a:r>
            <a:r>
              <a:rPr lang="ru-RU" sz="2200" b="1" dirty="0">
                <a:latin typeface="Bookman Old Style" pitchFamily="18" charset="0"/>
                <a:cs typeface="Arial" pitchFamily="34" charset="0"/>
              </a:rPr>
              <a:t> а в промежутках — избранный им </a:t>
            </a:r>
            <a:r>
              <a:rPr lang="ru-RU" sz="2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ВЦИК</a:t>
            </a:r>
            <a:r>
              <a:rPr lang="ru-RU" sz="2200" b="1" dirty="0">
                <a:latin typeface="Bookman Old Style" pitchFamily="18" charset="0"/>
                <a:cs typeface="Arial" pitchFamily="34" charset="0"/>
              </a:rPr>
              <a:t>. Исполнительная власть принадлежала </a:t>
            </a:r>
            <a:r>
              <a:rPr lang="ru-RU" sz="2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СНК</a:t>
            </a:r>
            <a:r>
              <a:rPr lang="ru-RU" sz="2200" b="1" dirty="0">
                <a:latin typeface="Bookman Old Style" pitchFamily="18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7_10_1_1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547664" y="316620"/>
            <a:ext cx="5976664" cy="64203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853827" y="116632"/>
            <a:ext cx="7534597" cy="910431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Принятие Конституции 1918 г.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20" y="4214813"/>
            <a:ext cx="8715436" cy="24545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Bookman Old Style" pitchFamily="18" charset="0"/>
                <a:cs typeface="Arial" pitchFamily="34" charset="0"/>
              </a:rPr>
              <a:t>Конституция перечисляла основные права и обязанности граждан. Все были обязаны трудиться («Не трудящийся да не ест»), охранять завоевания революции, защищать социалистическое Отечество. </a:t>
            </a:r>
            <a:r>
              <a:rPr lang="en-US" sz="2400" b="1" dirty="0">
                <a:latin typeface="Bookman Old Style" pitchFamily="18" charset="0"/>
                <a:cs typeface="Arial" pitchFamily="34" charset="0"/>
              </a:rPr>
              <a:t>V </a:t>
            </a:r>
            <a:r>
              <a:rPr lang="ru-RU" sz="2400" b="1" dirty="0">
                <a:latin typeface="Bookman Old Style" pitchFamily="18" charset="0"/>
                <a:cs typeface="Arial" pitchFamily="34" charset="0"/>
              </a:rPr>
              <a:t>съезд утвердил флаг и герб РСФСР.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8" descr="сим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719" y="1196752"/>
            <a:ext cx="6143625" cy="28575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e7567d200b3156a17b0d46ce96119a44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556792"/>
            <a:ext cx="3636850" cy="51475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Содержимое 10" descr="attach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484784"/>
            <a:ext cx="3744416" cy="51795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Декреты Советской власти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4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32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06489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69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2147952"/>
            <a:ext cx="5976664" cy="17851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500" dirty="0" smtClean="0">
                <a:latin typeface="Bookman Old Style" pitchFamily="18" charset="0"/>
              </a:rPr>
              <a:t>Благодарю за внимание</a:t>
            </a:r>
            <a:endParaRPr lang="ru-RU" sz="55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49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107504" y="188640"/>
            <a:ext cx="6715125" cy="71437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Создание новых органов власти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3071810"/>
            <a:ext cx="3571900" cy="7858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Bookman Old Style" pitchFamily="18" charset="0"/>
              </a:rPr>
              <a:t>Декрет о власти</a:t>
            </a:r>
          </a:p>
        </p:txBody>
      </p:sp>
      <p:grpSp>
        <p:nvGrpSpPr>
          <p:cNvPr id="3" name="Группа 12"/>
          <p:cNvGrpSpPr>
            <a:grpSpLocks/>
          </p:cNvGrpSpPr>
          <p:nvPr/>
        </p:nvGrpSpPr>
        <p:grpSpPr bwMode="auto">
          <a:xfrm>
            <a:off x="467544" y="1000125"/>
            <a:ext cx="6533331" cy="1719314"/>
            <a:chOff x="1189619" y="1000108"/>
            <a:chExt cx="6935618" cy="171874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313397" y="1000108"/>
              <a:ext cx="6811840" cy="86148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000" b="1" dirty="0">
                  <a:ln w="18000">
                    <a:solidFill>
                      <a:sysClr val="windowText" lastClr="000000"/>
                    </a:solidFill>
                    <a:prstDash val="solid"/>
                    <a:miter lim="800000"/>
                  </a:ln>
                  <a:solidFill>
                    <a:schemeClr val="accent2">
                      <a:lumMod val="75000"/>
                    </a:schemeClr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Bookman Old Style" pitchFamily="18" charset="0"/>
                </a:rPr>
                <a:t>25 октября 1917 г.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189619" y="1857364"/>
              <a:ext cx="6900009" cy="86148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Bookman Old Style" pitchFamily="18" charset="0"/>
                </a:rPr>
                <a:t>II</a:t>
              </a:r>
              <a:r>
                <a:rPr lang="ru-RU" sz="5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Bookman Old Style" pitchFamily="18" charset="0"/>
                </a:rPr>
                <a:t> съезд Советов</a:t>
              </a:r>
            </a:p>
          </p:txBody>
        </p:sp>
      </p:grpSp>
      <p:grpSp>
        <p:nvGrpSpPr>
          <p:cNvPr id="10" name="Группа 13"/>
          <p:cNvGrpSpPr>
            <a:grpSpLocks/>
          </p:cNvGrpSpPr>
          <p:nvPr/>
        </p:nvGrpSpPr>
        <p:grpSpPr bwMode="auto">
          <a:xfrm>
            <a:off x="4786313" y="2928938"/>
            <a:ext cx="4214812" cy="3500437"/>
            <a:chOff x="4786314" y="2928934"/>
            <a:chExt cx="4214841" cy="3500462"/>
          </a:xfrm>
        </p:grpSpPr>
        <p:sp>
          <p:nvSpPr>
            <p:cNvPr id="8" name="Овал 7"/>
            <p:cNvSpPr/>
            <p:nvPr/>
          </p:nvSpPr>
          <p:spPr>
            <a:xfrm>
              <a:off x="4786314" y="2928934"/>
              <a:ext cx="4143404" cy="17145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200" b="1" dirty="0">
                  <a:latin typeface="Bookman Old Style" pitchFamily="18" charset="0"/>
                  <a:cs typeface="Arial" pitchFamily="34" charset="0"/>
                </a:rPr>
                <a:t>Всероссийский центральный исполнительный комитет</a:t>
              </a: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5429256" y="4572008"/>
              <a:ext cx="3214710" cy="100013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atin typeface="Bookman Old Style" pitchFamily="18" charset="0"/>
                </a:rPr>
                <a:t>ВЦИК</a:t>
              </a:r>
            </a:p>
          </p:txBody>
        </p:sp>
        <p:sp>
          <p:nvSpPr>
            <p:cNvPr id="11" name="Трапеция 10"/>
            <p:cNvSpPr/>
            <p:nvPr/>
          </p:nvSpPr>
          <p:spPr>
            <a:xfrm>
              <a:off x="5143503" y="5572140"/>
              <a:ext cx="1857388" cy="857256"/>
            </a:xfrm>
            <a:prstGeom prst="trapezoid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/>
                <a:t>62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/>
                <a:t>большевика</a:t>
              </a:r>
            </a:p>
          </p:txBody>
        </p:sp>
        <p:sp>
          <p:nvSpPr>
            <p:cNvPr id="12" name="Трапеция 11"/>
            <p:cNvSpPr/>
            <p:nvPr/>
          </p:nvSpPr>
          <p:spPr>
            <a:xfrm>
              <a:off x="7143767" y="5572140"/>
              <a:ext cx="1857388" cy="857256"/>
            </a:xfrm>
            <a:prstGeom prst="trapezoid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/>
                <a:t>29 левых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/>
                <a:t>эсеров</a:t>
              </a:r>
            </a:p>
          </p:txBody>
        </p:sp>
      </p:grpSp>
      <p:pic>
        <p:nvPicPr>
          <p:cNvPr id="3074" name="Picture 2" descr="Картины с В.И. Ленины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88640"/>
            <a:ext cx="1855788" cy="259901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Овал 5"/>
          <p:cNvSpPr/>
          <p:nvPr/>
        </p:nvSpPr>
        <p:spPr>
          <a:xfrm>
            <a:off x="142875" y="4429125"/>
            <a:ext cx="3929063" cy="1714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Bookman Old Style" pitchFamily="18" charset="0"/>
                <a:cs typeface="Arial" pitchFamily="34" charset="0"/>
              </a:rPr>
              <a:t>Советы рабочих,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Bookman Old Style" pitchFamily="18" charset="0"/>
                <a:cs typeface="Arial" pitchFamily="34" charset="0"/>
              </a:rPr>
              <a:t>солдатских и крестьянских депутатов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93" y="1227542"/>
            <a:ext cx="4320415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Исполнительная власть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572000" y="1777951"/>
            <a:ext cx="500063" cy="642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Багетная рамка 4"/>
          <p:cNvSpPr/>
          <p:nvPr/>
        </p:nvSpPr>
        <p:spPr>
          <a:xfrm>
            <a:off x="1214438" y="285750"/>
            <a:ext cx="6715125" cy="71437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Создание новых органов власти</a:t>
            </a:r>
          </a:p>
        </p:txBody>
      </p:sp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6660233" y="1707654"/>
            <a:ext cx="2304255" cy="3502055"/>
            <a:chOff x="5687531" y="1357298"/>
            <a:chExt cx="1934320" cy="2817350"/>
          </a:xfrm>
        </p:grpSpPr>
        <p:pic>
          <p:nvPicPr>
            <p:cNvPr id="2050" name="Picture 2" descr="Картины с В.И. Лениным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00759" y="1357298"/>
              <a:ext cx="1428760" cy="1998206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207" name="TextBox 8"/>
            <p:cNvSpPr txBox="1">
              <a:spLocks noChangeArrowheads="1"/>
            </p:cNvSpPr>
            <p:nvPr/>
          </p:nvSpPr>
          <p:spPr bwMode="auto">
            <a:xfrm>
              <a:off x="5687531" y="3357562"/>
              <a:ext cx="1934320" cy="81708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latin typeface="Bookman Old Style" pitchFamily="18" charset="0"/>
                </a:rPr>
                <a:t>В.И. </a:t>
              </a:r>
              <a:r>
                <a:rPr lang="ru-RU" sz="2000" dirty="0" smtClean="0">
                  <a:latin typeface="Bookman Old Style" pitchFamily="18" charset="0"/>
                </a:rPr>
                <a:t>Ленин (Председатель СНК)</a:t>
              </a:r>
              <a:endParaRPr lang="ru-RU" sz="2000" dirty="0">
                <a:latin typeface="Bookman Old Style" pitchFamily="18" charset="0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245758" y="4892967"/>
            <a:ext cx="678262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до созыва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Учредительного собрания</a:t>
            </a:r>
            <a:endParaRPr lang="ru-RU" sz="35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</p:txBody>
      </p:sp>
      <p:grpSp>
        <p:nvGrpSpPr>
          <p:cNvPr id="8" name="Группа 14"/>
          <p:cNvGrpSpPr>
            <a:grpSpLocks/>
          </p:cNvGrpSpPr>
          <p:nvPr/>
        </p:nvGrpSpPr>
        <p:grpSpPr bwMode="auto">
          <a:xfrm>
            <a:off x="334782" y="2420887"/>
            <a:ext cx="6325450" cy="1770600"/>
            <a:chOff x="159025" y="2143116"/>
            <a:chExt cx="6120431" cy="1551610"/>
          </a:xfrm>
        </p:grpSpPr>
        <p:sp>
          <p:nvSpPr>
            <p:cNvPr id="6" name="Овал 5"/>
            <p:cNvSpPr/>
            <p:nvPr/>
          </p:nvSpPr>
          <p:spPr>
            <a:xfrm>
              <a:off x="3213796" y="2254914"/>
              <a:ext cx="3065660" cy="127644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latin typeface="Arial" pitchFamily="34" charset="0"/>
                  <a:cs typeface="Arial" pitchFamily="34" charset="0"/>
                </a:rPr>
                <a:t>Совет народных </a:t>
              </a:r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комиссаров (СНК)</a:t>
              </a:r>
              <a:endParaRPr lang="ru-RU" sz="24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2" name="Picture 4" descr="http://www.emc.komi.com/02/17/img/13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9025" y="2143116"/>
              <a:ext cx="2776075" cy="1551610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5" name="Стрелка вниз 14"/>
          <p:cNvSpPr/>
          <p:nvPr/>
        </p:nvSpPr>
        <p:spPr>
          <a:xfrm>
            <a:off x="4537992" y="4286250"/>
            <a:ext cx="500063" cy="642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rykov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556792"/>
            <a:ext cx="3600400" cy="4680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Содержимое 9" descr="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628800"/>
            <a:ext cx="3840000" cy="460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16824" cy="79208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11430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Народные комиссары</a:t>
            </a:r>
            <a:endParaRPr lang="ru-RU" dirty="0">
              <a:ln w="11430">
                <a:solidFill>
                  <a:schemeClr val="bg2">
                    <a:lumMod val="75000"/>
                  </a:schemeClr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6372036"/>
            <a:ext cx="149111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А. И. Рыков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228184" y="6381328"/>
            <a:ext cx="185178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В. П. </a:t>
            </a:r>
            <a:r>
              <a:rPr lang="ru-RU" dirty="0" err="1" smtClean="0"/>
              <a:t>Милютин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7" y="1124745"/>
            <a:ext cx="424847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Народный комиссар по внутренним делам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076056" y="1124744"/>
            <a:ext cx="338437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Народный комиссар земледелия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hliapnikov-alexand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340768"/>
            <a:ext cx="3456384" cy="4392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469957614204676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340768"/>
            <a:ext cx="4080000" cy="43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691681" y="5733256"/>
            <a:ext cx="20882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А.Г. Шляпников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300192" y="5733256"/>
            <a:ext cx="1566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В.П. Ногин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620688"/>
            <a:ext cx="381642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Народный комиссар торговли и промышленности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71600" y="548680"/>
            <a:ext cx="32403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Народный комиссар труда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_0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9964" y="1331476"/>
            <a:ext cx="3913071" cy="4525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Ivan_Ivanovich_Skvortsov-Stepanov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412776"/>
            <a:ext cx="3537000" cy="4608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27583" y="5939988"/>
            <a:ext cx="338437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Л. Д. Троцкий (Бронштейн)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6021288"/>
            <a:ext cx="381642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И. И. Скворцов(Степанов)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476672"/>
            <a:ext cx="410445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Народный комиссар иностранных дел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04048" y="548680"/>
            <a:ext cx="352839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Народный комиссар финансов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lunacharski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08566" y="1481138"/>
            <a:ext cx="3335868" cy="4525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0549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412776"/>
            <a:ext cx="3660874" cy="4680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619672" y="6093296"/>
            <a:ext cx="244827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А. В. Луначарский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6165304"/>
            <a:ext cx="329655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Г. И. </a:t>
            </a:r>
            <a:r>
              <a:rPr lang="ru-RU" dirty="0" err="1" smtClean="0"/>
              <a:t>Оппоков</a:t>
            </a:r>
            <a:r>
              <a:rPr lang="ru-RU" dirty="0" smtClean="0"/>
              <a:t> (Ломов)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55577" y="764704"/>
            <a:ext cx="345638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Народный комиссар просвещения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692696"/>
            <a:ext cx="266429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Народный комиссар юстиции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618-1918_3 (1)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124743"/>
            <a:ext cx="3362256" cy="446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сталин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124743"/>
            <a:ext cx="3590597" cy="4525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43608" y="5723964"/>
            <a:ext cx="31683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Н. П. Авилов (Глебов)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476672"/>
            <a:ext cx="374441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Народный комиссар по делам почты и телеграфа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860032" y="476672"/>
            <a:ext cx="374441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Народный комиссар по делам национальностей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04048" y="5661247"/>
            <a:ext cx="316835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И. В. Сталин (Джугашвили)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416</TotalTime>
  <Words>608</Words>
  <Application>Microsoft Office PowerPoint</Application>
  <PresentationFormat>Экран (4:3)</PresentationFormat>
  <Paragraphs>78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Открытая</vt:lpstr>
      <vt:lpstr>Нормативно-правовые акты в первые годы советской власти</vt:lpstr>
      <vt:lpstr>Декреты Советской власти</vt:lpstr>
      <vt:lpstr>Презентация PowerPoint</vt:lpstr>
      <vt:lpstr>Презентация PowerPoint</vt:lpstr>
      <vt:lpstr>Народные комиссары</vt:lpstr>
      <vt:lpstr>Презентация PowerPoint</vt:lpstr>
      <vt:lpstr>Презентация PowerPoint</vt:lpstr>
      <vt:lpstr>Презентация PowerPoint</vt:lpstr>
      <vt:lpstr>Презентация PowerPoint</vt:lpstr>
      <vt:lpstr>Комитет по военным и морским делам</vt:lpstr>
      <vt:lpstr>Презентация PowerPoint</vt:lpstr>
      <vt:lpstr>Презентация PowerPoint</vt:lpstr>
      <vt:lpstr>Декрет СНК  о свободе совести, церковных и религиозных обществах  20 января 1918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Uylay</dc:creator>
  <cp:lastModifiedBy>Пользователь Windows</cp:lastModifiedBy>
  <cp:revision>51</cp:revision>
  <dcterms:created xsi:type="dcterms:W3CDTF">2012-12-10T04:40:21Z</dcterms:created>
  <dcterms:modified xsi:type="dcterms:W3CDTF">2017-03-02T17:02:36Z</dcterms:modified>
</cp:coreProperties>
</file>